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42" r:id="rId3"/>
    <p:sldId id="277" r:id="rId4"/>
    <p:sldId id="339" r:id="rId5"/>
    <p:sldId id="338" r:id="rId6"/>
    <p:sldId id="340" r:id="rId7"/>
    <p:sldId id="287" r:id="rId8"/>
    <p:sldId id="263" r:id="rId9"/>
    <p:sldId id="341" r:id="rId10"/>
    <p:sldId id="336" r:id="rId11"/>
    <p:sldId id="265" r:id="rId12"/>
    <p:sldId id="343" r:id="rId13"/>
    <p:sldId id="344" r:id="rId14"/>
    <p:sldId id="345" r:id="rId15"/>
    <p:sldId id="346" r:id="rId16"/>
    <p:sldId id="266" r:id="rId17"/>
    <p:sldId id="264" r:id="rId18"/>
    <p:sldId id="347" r:id="rId19"/>
    <p:sldId id="337" r:id="rId20"/>
    <p:sldId id="267" r:id="rId21"/>
    <p:sldId id="307" r:id="rId22"/>
    <p:sldId id="348" r:id="rId23"/>
    <p:sldId id="268" r:id="rId24"/>
    <p:sldId id="312" r:id="rId25"/>
    <p:sldId id="314" r:id="rId26"/>
    <p:sldId id="349" r:id="rId27"/>
    <p:sldId id="350" r:id="rId28"/>
    <p:sldId id="330" r:id="rId29"/>
    <p:sldId id="354" r:id="rId30"/>
    <p:sldId id="308" r:id="rId31"/>
    <p:sldId id="325" r:id="rId32"/>
    <p:sldId id="326" r:id="rId33"/>
    <p:sldId id="353" r:id="rId34"/>
    <p:sldId id="352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93216"/>
  </p:normalViewPr>
  <p:slideViewPr>
    <p:cSldViewPr snapToGrid="0" snapToObjects="1">
      <p:cViewPr varScale="1">
        <p:scale>
          <a:sx n="66" d="100"/>
          <a:sy n="66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EB748-22C8-F740-B1E5-6BCCA1BBD819}" type="datetimeFigureOut">
              <a:t>18/03/20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C92F1-EED7-1F42-8F5B-2E20653E247E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15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526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369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4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42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106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59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009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490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8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09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19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035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57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10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2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28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53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A464-82DB-1E40-BF48-CD99D620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CD57C-145E-EA4B-AA17-43AEE6B5C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176EB-7A02-5945-9196-6DB65A77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B7490-9FE9-064A-8995-C5D3BEAD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B986-6D01-C345-9B5F-E3903105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60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E7F8-9E5B-F54F-AAE7-27498D75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4D448-02CA-9B4E-84CE-9A63085AE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4D9C-418F-0B4B-B2FB-C1ACB124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EA7F-B19A-7F49-B04D-379288E9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D005-0410-D948-9D13-8305EBEB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108CB-ADB6-564F-8E27-DCF247CED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83B3C-B5D3-3C4D-80B4-268B618F5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8D08E-46BA-D94F-AA9E-019F8097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6EA96-F4FF-9C41-B5D0-24203E09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2F226-A56D-4E48-A026-FD2DAC84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96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4D87-93A1-CB49-A70C-70CBDCAD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D44C4-7EC0-1A4B-9318-B135F896D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5F5BC-4C7C-5E43-9F94-E2DCDAAB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C43F8-94FF-8941-8D57-EFB6AF16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EA48-8DE6-1E43-82C0-4F7D7EE2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55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6E4A-10C8-4D41-926C-7CF5824D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EA1DC-2737-A441-B46C-21C2DF47C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99403-D7C4-374A-BBD0-C089D998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7F6C4-F74A-724E-82D1-480ECA8F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B01CE-5AAE-B34B-AAB0-B0C45B2F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3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277D-90F9-4342-97E0-26FB683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E19B-F330-EB43-9DAD-860E66F9C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849C9-126F-0540-A309-F0362355E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647D6-FABF-E64B-93C4-1FEDDBC6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61096-89CC-F14A-BA03-F6B97AE3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23FAA-DB96-9E44-B908-9C17B4E8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43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7407-5873-2C44-93B1-D3B98F1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DB29E-1386-0440-BEF0-592057D3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1C2AF-7A0B-4842-9916-BE09B234B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33EF0-6DE8-C44F-AE3B-8BDD30B12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25B8C-EAAC-9440-B44A-14E456EF6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4CA5B-2CF1-1446-BD0C-F289A0B9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4FAA2-6656-1B4C-8D0D-1F2DE942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6962D0-5B0A-6E46-B8CB-DE8DC771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7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9A80-B43A-064B-81AF-0ACB3ED2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66D3A-8229-D047-AA01-6B54F42D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18065-E3A2-9540-B379-A265D34D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54A27-67C2-3648-A33F-9D8AD2F9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3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8190B-92AA-1A48-AF51-8E3F47B1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CED85-878B-7F46-BC60-3AF5CFCD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F9D9-530A-2C44-BFF6-1C7C66C9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6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1E19-DB3E-A84D-98B3-57D740FD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9637-AB9E-BA49-A1B9-EABC0216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F6E25-44AA-CE4E-AA56-7CB2FF55B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3985D-765E-B741-9E1D-DE1CC242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D9F42-800F-A148-89AB-D5D1D1DD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9A9DA-C721-C347-AD2B-38999273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2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F5C8-76A0-544A-9AAE-741291AF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BBFAF-A7AA-814D-821B-6D04780BE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98115-9E5C-8D49-928B-F3E678D70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84835-1A82-C046-8539-9A83C856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E54DC-D8E6-944F-94C3-7284F0A6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B4E76-BA98-124A-BDCE-F6FEAA65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3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C47ED-5E07-B445-98D3-1D0425FA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5C976-308C-7D4E-A4DB-16A87BA5E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3A4E4-1333-4140-ACB6-F71EC35B8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0D0C4-1DE2-1546-A3B1-B180A77E0F5C}" type="datetimeFigureOut">
              <a:t>18/03/20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2EC3-0817-6247-97D0-23F0D167D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1B260-444C-CD49-9C21-B936EB746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F0EF-2124-274C-9BFA-A55DA05D680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96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uropepmc.org/abstract/MED/22385417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training/online/course/protein-interactions-and-their-importa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thguide.org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file:///localhost/Users/luanalicata/Desktop/Documento1!OLE_LINK1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hyperlink" Target="http://www.pathguide.org/" TargetMode="Externa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exconsortium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sidev.info/index.php?q=node/60" TargetMode="External"/><Relationship Id="rId4" Type="http://schemas.openxmlformats.org/officeDocument/2006/relationships/hyperlink" Target="http://www.biomedcentral.com/1741-7007/5/4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://www.ebi.ac.uk/Tools/webservices/psicquic/view/main.x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facgen.com/surface-plasmon-resonance-spr-servic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Isothermal_titration_calorime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FB1F-C82C-3F4A-929A-2595D81F7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846263"/>
            <a:ext cx="9144000" cy="2387600"/>
          </a:xfrm>
        </p:spPr>
        <p:txBody>
          <a:bodyPr>
            <a:normAutofit/>
          </a:bodyPr>
          <a:lstStyle/>
          <a:p>
            <a:r>
              <a:rPr lang="it-IT"/>
              <a:t>Protein-protein interaction data and databases</a:t>
            </a:r>
          </a:p>
        </p:txBody>
      </p:sp>
    </p:spTree>
    <p:extLst>
      <p:ext uri="{BB962C8B-B14F-4D97-AF65-F5344CB8AC3E}">
        <p14:creationId xmlns:p14="http://schemas.microsoft.com/office/powerpoint/2010/main" val="73155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590550" y="1439509"/>
            <a:ext cx="1098404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cs typeface="Arial"/>
              </a:rPr>
              <a:t>These techniques can be further divided in: </a:t>
            </a:r>
          </a:p>
          <a:p>
            <a:endParaRPr lang="en-US" sz="32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u="sng" dirty="0">
                <a:cs typeface="Arial"/>
              </a:rPr>
              <a:t>Binary methods</a:t>
            </a:r>
            <a:r>
              <a:rPr lang="en-US" sz="3200" b="1" dirty="0">
                <a:cs typeface="Arial"/>
              </a:rPr>
              <a:t>: </a:t>
            </a:r>
            <a:r>
              <a:rPr lang="en-US" sz="3200" dirty="0">
                <a:cs typeface="Arial"/>
              </a:rPr>
              <a:t>techniques detecting </a:t>
            </a:r>
            <a:r>
              <a:rPr lang="en-US" sz="3200" b="1" dirty="0">
                <a:solidFill>
                  <a:srgbClr val="FF0000"/>
                </a:solidFill>
                <a:cs typeface="Arial"/>
              </a:rPr>
              <a:t>direct physical associations </a:t>
            </a:r>
            <a:r>
              <a:rPr lang="en-US" sz="3200" dirty="0">
                <a:cs typeface="Arial"/>
              </a:rPr>
              <a:t>between two proteins</a:t>
            </a:r>
          </a:p>
          <a:p>
            <a:endParaRPr lang="en-US" sz="3200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 u="sng" dirty="0">
                <a:cs typeface="Arial"/>
              </a:rPr>
              <a:t>Co-complex methods</a:t>
            </a:r>
            <a:r>
              <a:rPr lang="en-US" sz="3200" b="1" dirty="0">
                <a:cs typeface="Arial"/>
              </a:rPr>
              <a:t>: </a:t>
            </a:r>
            <a:r>
              <a:rPr lang="en-US" sz="3200" dirty="0">
                <a:cs typeface="Arial"/>
              </a:rPr>
              <a:t>techniques detecting interactions among groups of proteins that may not be in physical contact</a:t>
            </a:r>
          </a:p>
          <a:p>
            <a:endParaRPr lang="en-GB" sz="3200" dirty="0">
              <a:cs typeface="Arial"/>
            </a:endParaRPr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07932157-F3F8-B440-B065-D000C5CC132F}"/>
              </a:ext>
            </a:extLst>
          </p:cNvPr>
          <p:cNvSpPr txBox="1"/>
          <p:nvPr/>
        </p:nvSpPr>
        <p:spPr>
          <a:xfrm>
            <a:off x="3276512" y="363095"/>
            <a:ext cx="5132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953735"/>
                </a:solidFill>
              </a:rPr>
              <a:t>Methods to detect PPIs</a:t>
            </a:r>
            <a:endParaRPr lang="it-IT" sz="4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4762500" y="2125012"/>
            <a:ext cx="69913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Transcription factor: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DNA-binding domain (DBD)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DNA-activation domain (AD)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BD and AD fused to bait (X) and prey (Y)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If X and Y do interact, readout can take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Transcription machinery becomes activated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 reporter gene is turned on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140267" y="249436"/>
            <a:ext cx="4082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Yeast two-hybrid (Y2H)</a:t>
            </a:r>
            <a:endParaRPr lang="it-IT" sz="3200" b="1" dirty="0">
              <a:solidFill>
                <a:srgbClr val="C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 flipH="1">
            <a:off x="361950" y="5944205"/>
            <a:ext cx="1163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en-US" dirty="0"/>
              <a:t>Yeast Two-Hybrid, a Powerful Tool for Systems Biology, Anna </a:t>
            </a:r>
            <a:r>
              <a:rPr lang="en-US" dirty="0" err="1"/>
              <a:t>Brückner</a:t>
            </a:r>
            <a:r>
              <a:rPr lang="en-US" dirty="0"/>
              <a:t> , Cécile </a:t>
            </a:r>
            <a:r>
              <a:rPr lang="en-US" dirty="0" err="1"/>
              <a:t>Polge</a:t>
            </a:r>
            <a:r>
              <a:rPr lang="en-US" dirty="0"/>
              <a:t>, Nicolas </a:t>
            </a:r>
            <a:r>
              <a:rPr lang="en-US" dirty="0" err="1"/>
              <a:t>Lentze</a:t>
            </a:r>
            <a:r>
              <a:rPr lang="en-US" dirty="0"/>
              <a:t>, Daniel </a:t>
            </a:r>
            <a:r>
              <a:rPr lang="en-US" dirty="0" err="1"/>
              <a:t>Auerbach</a:t>
            </a:r>
            <a:r>
              <a:rPr lang="en-US" dirty="0"/>
              <a:t> and </a:t>
            </a:r>
            <a:r>
              <a:rPr lang="en-US" dirty="0" err="1"/>
              <a:t>Uwe</a:t>
            </a:r>
            <a:r>
              <a:rPr lang="en-US" dirty="0"/>
              <a:t> </a:t>
            </a:r>
            <a:r>
              <a:rPr lang="en-US" dirty="0" err="1"/>
              <a:t>Schlattner</a:t>
            </a:r>
            <a:r>
              <a:rPr lang="en-US" dirty="0"/>
              <a:t>, </a:t>
            </a:r>
            <a:r>
              <a:rPr lang="it-IT" i="1" dirty="0" err="1"/>
              <a:t>Int</a:t>
            </a:r>
            <a:r>
              <a:rPr lang="it-IT" i="1" dirty="0"/>
              <a:t>. </a:t>
            </a:r>
            <a:r>
              <a:rPr lang="it-IT" i="1" dirty="0" err="1"/>
              <a:t>J</a:t>
            </a:r>
            <a:r>
              <a:rPr lang="it-IT" i="1" dirty="0"/>
              <a:t>. </a:t>
            </a:r>
            <a:r>
              <a:rPr lang="it-IT" i="1" dirty="0" err="1"/>
              <a:t>Mol</a:t>
            </a:r>
            <a:r>
              <a:rPr lang="it-IT" i="1" dirty="0"/>
              <a:t>. Sci.</a:t>
            </a:r>
            <a:r>
              <a:rPr lang="it-IT" dirty="0"/>
              <a:t> </a:t>
            </a:r>
            <a:r>
              <a:rPr lang="it-IT" b="1" dirty="0"/>
              <a:t>2009</a:t>
            </a:r>
            <a:endParaRPr lang="en-US" dirty="0"/>
          </a:p>
        </p:txBody>
      </p:sp>
      <p:pic>
        <p:nvPicPr>
          <p:cNvPr id="5" name="Immagine 4" descr="ijms-10-02763f1-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2" y="1917090"/>
            <a:ext cx="3561093" cy="3369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C51964-318D-8D4F-B4FF-D225743F0E7D}"/>
              </a:ext>
            </a:extLst>
          </p:cNvPr>
          <p:cNvSpPr txBox="1"/>
          <p:nvPr/>
        </p:nvSpPr>
        <p:spPr>
          <a:xfrm>
            <a:off x="510749" y="1031023"/>
            <a:ext cx="11341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</a:rPr>
              <a:t>Main binary method to detect direct physical interactions between protein pairs </a:t>
            </a:r>
          </a:p>
        </p:txBody>
      </p:sp>
    </p:spTree>
    <p:extLst>
      <p:ext uri="{BB962C8B-B14F-4D97-AF65-F5344CB8AC3E}">
        <p14:creationId xmlns:p14="http://schemas.microsoft.com/office/powerpoint/2010/main" val="113576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4140267" y="249436"/>
            <a:ext cx="4082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Yeast two-hybrid (Y2H)</a:t>
            </a:r>
            <a:endParaRPr lang="it-IT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1964-318D-8D4F-B4FF-D225743F0E7D}"/>
              </a:ext>
            </a:extLst>
          </p:cNvPr>
          <p:cNvSpPr txBox="1"/>
          <p:nvPr/>
        </p:nvSpPr>
        <p:spPr>
          <a:xfrm>
            <a:off x="2227376" y="1254739"/>
            <a:ext cx="8327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Example: positive interactions are shown by colony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A3F9F-9DC2-174F-B29E-1C973353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09" y="2167710"/>
            <a:ext cx="5739283" cy="2747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D332A-36A6-9E4D-8FEC-6EFA732E1BFB}"/>
              </a:ext>
            </a:extLst>
          </p:cNvPr>
          <p:cNvSpPr txBox="1"/>
          <p:nvPr/>
        </p:nvSpPr>
        <p:spPr>
          <a:xfrm>
            <a:off x="777389" y="5905500"/>
            <a:ext cx="1080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Figure from Koh et al.  </a:t>
            </a:r>
            <a:r>
              <a:rPr lang="it-IT">
                <a:hlinkClick r:id="rId4"/>
              </a:rPr>
              <a:t>Analyzing protein-protein interaction networks.</a:t>
            </a:r>
            <a:r>
              <a:rPr lang="it-IT"/>
              <a:t> J. Proteome Res. 2012 Apr; 11 (4): 2014-31</a:t>
            </a:r>
          </a:p>
        </p:txBody>
      </p:sp>
    </p:spTree>
    <p:extLst>
      <p:ext uri="{BB962C8B-B14F-4D97-AF65-F5344CB8AC3E}">
        <p14:creationId xmlns:p14="http://schemas.microsoft.com/office/powerpoint/2010/main" val="54572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150969" y="1058212"/>
            <a:ext cx="1006150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Advantages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Fast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Inexpensive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Scalable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An in vivo system in which binding sites can be accurately mapped</a:t>
            </a:r>
          </a:p>
          <a:p>
            <a:pPr lvl="1"/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b="1" dirty="0">
                <a:solidFill>
                  <a:srgbClr val="000000"/>
                </a:solidFill>
              </a:rPr>
              <a:t>Disadvantages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False positives when a yeast protein acts as a bridge for the interaction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Interaction between proteins normally belonging to different cellular compartments, cell types, or are not expressed at the same time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Bait and/or prey can fail to be expressed or might be toxic to the cell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140267" y="249436"/>
            <a:ext cx="4082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Yeast two-hybrid (Y2H)</a:t>
            </a:r>
            <a:endParaRPr lang="it-IT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8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2197167" y="249436"/>
            <a:ext cx="833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Affinity purification mass spectrometry (AP-MS)</a:t>
            </a:r>
            <a:endParaRPr lang="it-IT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1964-318D-8D4F-B4FF-D225743F0E7D}"/>
              </a:ext>
            </a:extLst>
          </p:cNvPr>
          <p:cNvSpPr txBox="1"/>
          <p:nvPr/>
        </p:nvSpPr>
        <p:spPr>
          <a:xfrm>
            <a:off x="507956" y="818674"/>
            <a:ext cx="112431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Specificity and sensitivity depend on the strength and stability of the interactions between the proteins involved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BE54F-835B-5444-BBD8-998FE8E8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0" y="1726762"/>
            <a:ext cx="6534150" cy="48954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DE1DE4-2B1E-1140-AECA-56725756E680}"/>
              </a:ext>
            </a:extLst>
          </p:cNvPr>
          <p:cNvSpPr/>
          <p:nvPr/>
        </p:nvSpPr>
        <p:spPr>
          <a:xfrm>
            <a:off x="7516217" y="2122767"/>
            <a:ext cx="4234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interacting partners are detected by mass spectrometry</a:t>
            </a:r>
            <a:endParaRPr lang="it-I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6B2F9-FB43-EC4A-BEC0-E66D7380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41" y="3777016"/>
            <a:ext cx="4720583" cy="20548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3D5AC3-5B83-6747-A49D-D1274C3EDA3E}"/>
              </a:ext>
            </a:extLst>
          </p:cNvPr>
          <p:cNvCxnSpPr>
            <a:cxnSpLocks/>
          </p:cNvCxnSpPr>
          <p:nvPr/>
        </p:nvCxnSpPr>
        <p:spPr>
          <a:xfrm flipV="1">
            <a:off x="5734050" y="2619314"/>
            <a:ext cx="1676400" cy="30766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4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400050" y="1439212"/>
            <a:ext cx="113157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Advantages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Can examine interactions among multiple proteins at subpicomole concentrarions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Prey proteins are present in their native state and concentration</a:t>
            </a:r>
          </a:p>
          <a:p>
            <a:pPr lvl="1"/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b="1" dirty="0">
                <a:solidFill>
                  <a:srgbClr val="000000"/>
                </a:solidFill>
              </a:rPr>
              <a:t>Disadvantages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proteins may not be identified by MS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Proteins without a peptide signature recognizable by MS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Proteins present in very low amounts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Transient and weak interactions may be missed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Possible false positives due to mixing of compartments during cell lysis/purification</a:t>
            </a:r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9C2980A5-1518-014A-A3F2-11E1C59B544C}"/>
              </a:ext>
            </a:extLst>
          </p:cNvPr>
          <p:cNvSpPr txBox="1"/>
          <p:nvPr/>
        </p:nvSpPr>
        <p:spPr>
          <a:xfrm>
            <a:off x="2197167" y="249436"/>
            <a:ext cx="8333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Affinity purification mass spectrometry (AP-MS)</a:t>
            </a:r>
            <a:endParaRPr lang="it-IT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9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444437" y="1674032"/>
            <a:ext cx="45540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 protein complex can be isolated from a protein mixture by using an antibody that is specific for one protein of the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this approach, </a:t>
            </a:r>
            <a:r>
              <a:rPr lang="en-US" sz="2400" dirty="0"/>
              <a:t>the bait protein, usually expressed in the cell </a:t>
            </a:r>
            <a:r>
              <a:rPr lang="en-US" sz="2400" i="1" dirty="0"/>
              <a:t>in vivo</a:t>
            </a:r>
            <a:r>
              <a:rPr lang="en-US" sz="2400" dirty="0"/>
              <a:t> conditions, is affinity purified and the interacting partners are detected by mass spectrometry.</a:t>
            </a:r>
            <a:endParaRPr lang="en-GB" sz="2400" dirty="0"/>
          </a:p>
        </p:txBody>
      </p:sp>
      <p:pic>
        <p:nvPicPr>
          <p:cNvPr id="3" name="Immagine 2" descr="co-immunoprecipitation-650p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1" y="1527091"/>
            <a:ext cx="7055226" cy="450840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2994852" y="281341"/>
            <a:ext cx="5503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co-</a:t>
            </a:r>
            <a:r>
              <a:rPr lang="en-US" sz="3200" b="1" dirty="0" err="1">
                <a:solidFill>
                  <a:srgbClr val="000000"/>
                </a:solidFill>
              </a:rPr>
              <a:t>immunoprecipitation</a:t>
            </a:r>
            <a:r>
              <a:rPr lang="en-US" sz="3200" b="1" dirty="0">
                <a:solidFill>
                  <a:srgbClr val="000000"/>
                </a:solidFill>
              </a:rPr>
              <a:t> (co-IP)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B1AE9-51EC-8347-9A1A-DBEEC416112D}"/>
              </a:ext>
            </a:extLst>
          </p:cNvPr>
          <p:cNvSpPr txBox="1"/>
          <p:nvPr/>
        </p:nvSpPr>
        <p:spPr>
          <a:xfrm>
            <a:off x="2964010" y="866116"/>
            <a:ext cx="730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Traditional considered as the gold standard assay for PPIs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08042-FCA8-5B4E-8083-DA8DF66E5F65}"/>
              </a:ext>
            </a:extLst>
          </p:cNvPr>
          <p:cNvSpPr txBox="1"/>
          <p:nvPr/>
        </p:nvSpPr>
        <p:spPr>
          <a:xfrm>
            <a:off x="723900" y="6191250"/>
            <a:ext cx="11274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Pros and cons are similar to those of affinity purification mass spectrometry </a:t>
            </a:r>
          </a:p>
        </p:txBody>
      </p:sp>
    </p:spTree>
    <p:extLst>
      <p:ext uri="{BB962C8B-B14F-4D97-AF65-F5344CB8AC3E}">
        <p14:creationId xmlns:p14="http://schemas.microsoft.com/office/powerpoint/2010/main" val="192515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0496" y="985204"/>
            <a:ext cx="112342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It is considered the </a:t>
            </a:r>
            <a:r>
              <a:rPr lang="en-GB" sz="2800" b="1" dirty="0"/>
              <a:t>gold standard </a:t>
            </a:r>
            <a:r>
              <a:rPr lang="en-GB" sz="2800" dirty="0"/>
              <a:t>for PPIs, since it provides high quality data for binding surfaces to t</a:t>
            </a:r>
            <a:r>
              <a:rPr lang="it-IT" sz="2800" dirty="0"/>
              <a:t>he</a:t>
            </a:r>
            <a:r>
              <a:rPr lang="en-GB" sz="2800" dirty="0"/>
              <a:t> level of individual atoms and binding sites.</a:t>
            </a:r>
          </a:p>
        </p:txBody>
      </p:sp>
      <p:sp>
        <p:nvSpPr>
          <p:cNvPr id="3" name="Rettangolo 2"/>
          <p:cNvSpPr/>
          <p:nvPr/>
        </p:nvSpPr>
        <p:spPr>
          <a:xfrm>
            <a:off x="210514" y="6440407"/>
            <a:ext cx="5507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Figure from</a:t>
            </a:r>
            <a:r>
              <a:rPr lang="nl-NL" dirty="0"/>
              <a:t> Thomas </a:t>
            </a:r>
            <a:r>
              <a:rPr lang="nl-NL" dirty="0" err="1"/>
              <a:t>Splettstoesser</a:t>
            </a:r>
            <a:r>
              <a:rPr lang="nl-NL" dirty="0"/>
              <a:t> (</a:t>
            </a:r>
            <a:r>
              <a:rPr lang="nl-NL" dirty="0" err="1"/>
              <a:t>www.scistyle.com</a:t>
            </a:r>
            <a:r>
              <a:rPr lang="nl-NL" dirty="0"/>
              <a:t>)</a:t>
            </a:r>
            <a:endParaRPr lang="it-IT" dirty="0"/>
          </a:p>
        </p:txBody>
      </p:sp>
      <p:pic>
        <p:nvPicPr>
          <p:cNvPr id="4" name="Immagine 3" descr="X_ray_diffraction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87" y="2413871"/>
            <a:ext cx="8056171" cy="320845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4162797" y="178915"/>
            <a:ext cx="3826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X-Ray crystallography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72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045419" y="1439212"/>
            <a:ext cx="10061508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Advantages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Provides an extremely deep level of detail about interacting surface and residues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Provides very high quality data</a:t>
            </a:r>
          </a:p>
          <a:p>
            <a:r>
              <a:rPr lang="en-US" sz="2800" b="1" dirty="0">
                <a:solidFill>
                  <a:srgbClr val="000000"/>
                </a:solidFill>
              </a:rPr>
              <a:t>Disadvantages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Extremely challenging technically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Very low-throughput (expensive)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 free from false negatives or false positives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 every protein can be co-crystallised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proteins that co-crystallise </a:t>
            </a:r>
            <a:r>
              <a:rPr lang="en-US" sz="2400" i="1" dirty="0">
                <a:solidFill>
                  <a:srgbClr val="000000"/>
                </a:solidFill>
              </a:rPr>
              <a:t>in vitro </a:t>
            </a:r>
            <a:r>
              <a:rPr lang="en-US" sz="2400" dirty="0">
                <a:solidFill>
                  <a:srgbClr val="000000"/>
                </a:solidFill>
              </a:rPr>
              <a:t>do not interact </a:t>
            </a:r>
            <a:r>
              <a:rPr lang="en-US" sz="2400" i="1" dirty="0">
                <a:solidFill>
                  <a:srgbClr val="000000"/>
                </a:solidFill>
              </a:rPr>
              <a:t>in vivo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Proteins live in solution</a:t>
            </a:r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B6B31717-9F88-C04F-8A67-AB2500CE2CCC}"/>
              </a:ext>
            </a:extLst>
          </p:cNvPr>
          <p:cNvSpPr txBox="1"/>
          <p:nvPr/>
        </p:nvSpPr>
        <p:spPr>
          <a:xfrm>
            <a:off x="4162797" y="178915"/>
            <a:ext cx="3826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X-Ray crystallography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8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02EE-9DD5-DC43-AD14-ADD7A0A0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0" y="190500"/>
            <a:ext cx="3448050" cy="1325563"/>
          </a:xfrm>
        </p:spPr>
        <p:txBody>
          <a:bodyPr/>
          <a:lstStyle/>
          <a:p>
            <a:r>
              <a:rPr lang="it-IT">
                <a:latin typeface="+mn-lt"/>
              </a:rPr>
              <a:t>PPI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72EF-2119-AD49-B517-5559945C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063"/>
            <a:ext cx="10953750" cy="27098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200"/>
              <a:t>Understanding and using PPI data relies on:</a:t>
            </a:r>
          </a:p>
          <a:p>
            <a:pPr marL="0" indent="0">
              <a:buNone/>
            </a:pPr>
            <a:endParaRPr lang="it-IT" sz="2000"/>
          </a:p>
          <a:p>
            <a:pPr lvl="1"/>
            <a:r>
              <a:rPr lang="it-IT" sz="3200"/>
              <a:t>Data retrieval </a:t>
            </a:r>
          </a:p>
          <a:p>
            <a:pPr lvl="1"/>
            <a:r>
              <a:rPr lang="it-IT" sz="3200"/>
              <a:t>Data organisation </a:t>
            </a:r>
          </a:p>
          <a:p>
            <a:pPr lvl="1"/>
            <a:r>
              <a:rPr lang="it-IT" sz="3200"/>
              <a:t>Data analysis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EC025-4FE3-1B44-9D62-99D5069F6DE2}"/>
              </a:ext>
            </a:extLst>
          </p:cNvPr>
          <p:cNvSpPr txBox="1"/>
          <p:nvPr/>
        </p:nvSpPr>
        <p:spPr>
          <a:xfrm>
            <a:off x="838200" y="4597380"/>
            <a:ext cx="10610850" cy="954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An enormous effort is required to store PPI data in a way that is both accssible and intellegible to the user</a:t>
            </a:r>
          </a:p>
        </p:txBody>
      </p:sp>
    </p:spTree>
    <p:extLst>
      <p:ext uri="{BB962C8B-B14F-4D97-AF65-F5344CB8AC3E}">
        <p14:creationId xmlns:p14="http://schemas.microsoft.com/office/powerpoint/2010/main" val="221706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3063-7CF8-0642-A8A9-91EA9A03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Useful materials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BBD0E60-9A91-7640-9C9B-96772220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Protein interaction and their importance (Train online, EMBL-EBI):</a:t>
            </a:r>
            <a:endParaRPr lang="it-IT">
              <a:hlinkClick r:id="rId2"/>
            </a:endParaRPr>
          </a:p>
          <a:p>
            <a:pPr marL="0" indent="0">
              <a:buNone/>
            </a:pPr>
            <a:r>
              <a:rPr lang="it-IT">
                <a:hlinkClick r:id="rId2"/>
              </a:rPr>
              <a:t>https://www.ebi.ac.uk/training/online/course/protein-interactions-and-their-importance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18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3379001" y="102061"/>
            <a:ext cx="5440375" cy="73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>
                <a:solidFill>
                  <a:srgbClr val="953735"/>
                </a:solidFill>
                <a:latin typeface="Century Gothic" panose="020B0502020202020204" pitchFamily="34" charset="0"/>
              </a:rPr>
              <a:t>Databases and </a:t>
            </a:r>
            <a:r>
              <a:rPr lang="it-IT" sz="3200" b="1" dirty="0" err="1">
                <a:solidFill>
                  <a:srgbClr val="953735"/>
                </a:solidFill>
                <a:latin typeface="Century Gothic" panose="020B0502020202020204" pitchFamily="34" charset="0"/>
              </a:rPr>
              <a:t>curation</a:t>
            </a:r>
            <a:endParaRPr lang="it-IT" sz="3200" b="1" dirty="0">
              <a:solidFill>
                <a:srgbClr val="95373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2820119" y="5194146"/>
            <a:ext cx="3605596" cy="148034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rgbClr val="36290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it-IT" b="1" dirty="0">
                <a:solidFill>
                  <a:srgbClr val="36290F"/>
                </a:solidFill>
              </a:rPr>
              <a:t>  Molecular </a:t>
            </a:r>
            <a:r>
              <a:rPr lang="it-IT" b="1" dirty="0" err="1">
                <a:solidFill>
                  <a:srgbClr val="36290F"/>
                </a:solidFill>
              </a:rPr>
              <a:t>Interaction DataBases</a:t>
            </a:r>
            <a:endParaRPr lang="it-IT" b="1" dirty="0">
              <a:solidFill>
                <a:srgbClr val="36290F"/>
              </a:solidFill>
            </a:endParaRP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 rot="16200000">
            <a:off x="4440939" y="2693730"/>
            <a:ext cx="455675" cy="742666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178" y="2379450"/>
            <a:ext cx="1331717" cy="631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magine 3" descr="the-art-of-content-curation-e14138865945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381" y="2440875"/>
            <a:ext cx="2314667" cy="15438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5444250" y="1993531"/>
            <a:ext cx="264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Scientific</a:t>
            </a:r>
            <a:r>
              <a:rPr lang="it-IT" sz="2400" dirty="0"/>
              <a:t> </a:t>
            </a:r>
            <a:r>
              <a:rPr lang="it-IT" sz="2400" dirty="0" err="1"/>
              <a:t>Curators</a:t>
            </a:r>
            <a:endParaRPr lang="it-IT" sz="2400" dirty="0"/>
          </a:p>
        </p:txBody>
      </p:sp>
      <p:pic>
        <p:nvPicPr>
          <p:cNvPr id="11" name="Immagine 10" descr="frankest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7" y="2624818"/>
            <a:ext cx="2533837" cy="127091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1583392" y="2039413"/>
            <a:ext cx="2446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Wet</a:t>
            </a:r>
            <a:r>
              <a:rPr lang="it-IT" sz="2400" dirty="0"/>
              <a:t> Lab </a:t>
            </a:r>
            <a:r>
              <a:rPr lang="it-IT" sz="2400" dirty="0" err="1"/>
              <a:t>Scientists</a:t>
            </a:r>
            <a:endParaRPr lang="it-IT" sz="2400" dirty="0"/>
          </a:p>
        </p:txBody>
      </p:sp>
      <p:pic>
        <p:nvPicPr>
          <p:cNvPr id="23" name="Immagine 22" descr="euro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559" y="2321208"/>
            <a:ext cx="1022886" cy="7306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magine 24" descr="ncbi_logo_w500x24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00" y="3212220"/>
            <a:ext cx="1335306" cy="6596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" name="Immagine 30" descr="uniptot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55" y="3134258"/>
            <a:ext cx="1318559" cy="7911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AutoShape 10"/>
          <p:cNvSpPr>
            <a:spLocks noChangeArrowheads="1"/>
          </p:cNvSpPr>
          <p:nvPr/>
        </p:nvSpPr>
        <p:spPr bwMode="auto">
          <a:xfrm rot="9433123">
            <a:off x="3406166" y="3979158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64" name="AutoShape 10"/>
          <p:cNvSpPr>
            <a:spLocks noChangeArrowheads="1"/>
          </p:cNvSpPr>
          <p:nvPr/>
        </p:nvSpPr>
        <p:spPr bwMode="auto">
          <a:xfrm rot="1273950">
            <a:off x="5357262" y="4115142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01189-A3A9-B546-97D9-97DE1C4B16C1}"/>
              </a:ext>
            </a:extLst>
          </p:cNvPr>
          <p:cNvSpPr txBox="1"/>
          <p:nvPr/>
        </p:nvSpPr>
        <p:spPr>
          <a:xfrm>
            <a:off x="971550" y="957238"/>
            <a:ext cx="10610850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An enormous effort is required to store PPI data in a way that is both accssible and intellegible to the user</a:t>
            </a:r>
          </a:p>
        </p:txBody>
      </p:sp>
    </p:spTree>
    <p:extLst>
      <p:ext uri="{BB962C8B-B14F-4D97-AF65-F5344CB8AC3E}">
        <p14:creationId xmlns:p14="http://schemas.microsoft.com/office/powerpoint/2010/main" val="107581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461191" y="2304027"/>
            <a:ext cx="1127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Molecular interaction databases </a:t>
            </a:r>
            <a:r>
              <a:rPr lang="en-GB" sz="3200" dirty="0"/>
              <a:t>have been established to </a:t>
            </a:r>
            <a:r>
              <a:rPr lang="en-GB" sz="3200" b="1" dirty="0">
                <a:solidFill>
                  <a:srgbClr val="FF0000"/>
                </a:solidFill>
              </a:rPr>
              <a:t>collect</a:t>
            </a:r>
            <a:r>
              <a:rPr lang="en-GB" sz="3200" dirty="0"/>
              <a:t>, </a:t>
            </a:r>
            <a:r>
              <a:rPr lang="en-GB" sz="3200" b="1" dirty="0">
                <a:solidFill>
                  <a:srgbClr val="FF0000"/>
                </a:solidFill>
              </a:rPr>
              <a:t>archive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/>
              <a:t>and </a:t>
            </a:r>
            <a:r>
              <a:rPr lang="en-GB" sz="3200" b="1" dirty="0">
                <a:solidFill>
                  <a:srgbClr val="FF0000"/>
                </a:solidFill>
              </a:rPr>
              <a:t>disseminate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/>
              <a:t>molecular interaction data  in a </a:t>
            </a:r>
            <a:r>
              <a:rPr lang="en-GB" sz="3200" b="1" dirty="0"/>
              <a:t>structured format</a:t>
            </a:r>
            <a:r>
              <a:rPr lang="en-GB" sz="3200" dirty="0"/>
              <a:t> to perform searches and bioinformatics analyses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204534" y="542854"/>
            <a:ext cx="7790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44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395421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E77A-6B28-C645-86EC-66A416B3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>
                <a:latin typeface="+mn-lt"/>
              </a:rPr>
              <a:t>FAIR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7905-1A78-E44F-86A1-C266C3E76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3925"/>
          </a:xfrm>
        </p:spPr>
        <p:txBody>
          <a:bodyPr>
            <a:noAutofit/>
          </a:bodyPr>
          <a:lstStyle/>
          <a:p>
            <a:r>
              <a:rPr lang="it-IT" sz="3200" b="1">
                <a:solidFill>
                  <a:srgbClr val="FF0000"/>
                </a:solidFill>
              </a:rPr>
              <a:t>F</a:t>
            </a:r>
            <a:r>
              <a:rPr lang="it-IT" sz="3200"/>
              <a:t>indable</a:t>
            </a:r>
          </a:p>
          <a:p>
            <a:r>
              <a:rPr lang="it-IT" sz="3200" b="1">
                <a:solidFill>
                  <a:srgbClr val="FF0000"/>
                </a:solidFill>
              </a:rPr>
              <a:t>A</a:t>
            </a:r>
            <a:r>
              <a:rPr lang="it-IT" sz="3200"/>
              <a:t>ccessible</a:t>
            </a:r>
          </a:p>
          <a:p>
            <a:r>
              <a:rPr lang="it-IT" sz="3200" b="1">
                <a:solidFill>
                  <a:srgbClr val="FF0000"/>
                </a:solidFill>
              </a:rPr>
              <a:t>I</a:t>
            </a:r>
            <a:r>
              <a:rPr lang="it-IT" sz="3200"/>
              <a:t>nteroperable</a:t>
            </a:r>
          </a:p>
          <a:p>
            <a:r>
              <a:rPr lang="it-IT" sz="3200" b="1">
                <a:solidFill>
                  <a:srgbClr val="FF0000"/>
                </a:solidFill>
              </a:rPr>
              <a:t>R</a:t>
            </a:r>
            <a:r>
              <a:rPr lang="it-IT" sz="3200"/>
              <a:t>eusable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1C6CF-530F-7749-83DE-3BCD159D18F6}"/>
              </a:ext>
            </a:extLst>
          </p:cNvPr>
          <p:cNvSpPr txBox="1"/>
          <p:nvPr/>
        </p:nvSpPr>
        <p:spPr>
          <a:xfrm>
            <a:off x="1162050" y="4838700"/>
            <a:ext cx="946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FAIR principles:  https://www.go-fair.org/fair-principles/</a:t>
            </a:r>
          </a:p>
        </p:txBody>
      </p:sp>
    </p:spTree>
    <p:extLst>
      <p:ext uri="{BB962C8B-B14F-4D97-AF65-F5344CB8AC3E}">
        <p14:creationId xmlns:p14="http://schemas.microsoft.com/office/powerpoint/2010/main" val="275922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33400" y="946559"/>
            <a:ext cx="111442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Molecular interaction databases can be classified into three main types, according to their data-acquisition policies:</a:t>
            </a:r>
          </a:p>
          <a:p>
            <a:endParaRPr lang="en-GB" sz="2400" dirty="0"/>
          </a:p>
          <a:p>
            <a:r>
              <a:rPr lang="en-GB" sz="2400" b="1" dirty="0"/>
              <a:t>Primary databases: </a:t>
            </a:r>
            <a:r>
              <a:rPr lang="en-US" sz="2400" dirty="0"/>
              <a:t>experimentally determined protein interactions coming from either small- or large-scale published studies that have been manually curated. </a:t>
            </a:r>
            <a:r>
              <a:rPr lang="en-US" sz="2400" u="sng" dirty="0"/>
              <a:t>Examples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IntAct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MINT</a:t>
            </a:r>
            <a:r>
              <a:rPr lang="en-US" sz="2400" dirty="0"/>
              <a:t>, BioGRID, MatrixDB</a:t>
            </a:r>
          </a:p>
          <a:p>
            <a:endParaRPr lang="en-GB" sz="2400" dirty="0"/>
          </a:p>
          <a:p>
            <a:r>
              <a:rPr lang="it-IT" sz="2400" b="1" dirty="0"/>
              <a:t>Secondary or M</a:t>
            </a:r>
            <a:r>
              <a:rPr lang="en-GB" sz="2400" b="1" dirty="0"/>
              <a:t>eta databases: </a:t>
            </a:r>
            <a:r>
              <a:rPr lang="en-US" sz="2400" dirty="0"/>
              <a:t>experimentally determined PPIs obtained by consistent integration of several primary databases. </a:t>
            </a:r>
            <a:r>
              <a:rPr lang="en-US" sz="2400" u="sng" dirty="0"/>
              <a:t>Examples</a:t>
            </a:r>
            <a:r>
              <a:rPr lang="en-US" sz="2400" dirty="0"/>
              <a:t>: APID, PINA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Prediction databases: </a:t>
            </a:r>
            <a:r>
              <a:rPr lang="en-GB" sz="2400" dirty="0"/>
              <a:t>combine experimentally inferred data taken from primary databases with computational predictions or molecular interactions. </a:t>
            </a:r>
            <a:r>
              <a:rPr lang="en-US" sz="2400" u="sng" dirty="0"/>
              <a:t>Examples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STRING</a:t>
            </a:r>
            <a:r>
              <a:rPr lang="en-US" sz="2400" dirty="0"/>
              <a:t>, UniHI</a:t>
            </a:r>
            <a:endParaRPr lang="en-GB" sz="24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290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</a:rPr>
              <a:t> Databases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3500" y="5702693"/>
            <a:ext cx="401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See </a:t>
            </a:r>
            <a:r>
              <a:rPr lang="en-US" sz="2400" u="sng" dirty="0">
                <a:hlinkClick r:id="rId2"/>
              </a:rPr>
              <a:t>http://www.pathguide.org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3969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918642" y="1196297"/>
            <a:ext cx="5787726" cy="466454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3397036" y="396334"/>
            <a:ext cx="506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Main Molecular Interaction Databases</a:t>
            </a:r>
          </a:p>
        </p:txBody>
      </p:sp>
      <p:sp>
        <p:nvSpPr>
          <p:cNvPr id="6" name="Rettangolo 5"/>
          <p:cNvSpPr/>
          <p:nvPr/>
        </p:nvSpPr>
        <p:spPr>
          <a:xfrm>
            <a:off x="1879834" y="6304822"/>
            <a:ext cx="7684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err="1"/>
              <a:t>Luana</a:t>
            </a:r>
            <a:r>
              <a:rPr lang="en-GB" sz="1000" b="1" dirty="0"/>
              <a:t> Licata and Sandra Orchard</a:t>
            </a:r>
            <a:r>
              <a:rPr lang="it-IT" sz="1000" dirty="0"/>
              <a:t>, </a:t>
            </a:r>
            <a:r>
              <a:rPr lang="en-GB" sz="1000" b="1" dirty="0"/>
              <a:t>The </a:t>
            </a:r>
            <a:r>
              <a:rPr lang="en-GB" sz="1000" b="1" dirty="0" err="1"/>
              <a:t>MIntAct</a:t>
            </a:r>
            <a:r>
              <a:rPr lang="en-GB" sz="1000" b="1" dirty="0"/>
              <a:t> Project and Molecular Interaction Databases,</a:t>
            </a:r>
          </a:p>
          <a:p>
            <a:r>
              <a:rPr lang="en-GB" sz="1000" b="1" dirty="0"/>
              <a:t>Methods in Molecular Biology Chapter, Springer,  in press.</a:t>
            </a:r>
            <a:endParaRPr lang="it-IT" sz="1000" dirty="0"/>
          </a:p>
        </p:txBody>
      </p:sp>
      <p:graphicFrame>
        <p:nvGraphicFramePr>
          <p:cNvPr id="7" name="Oggetto 6"/>
          <p:cNvGraphicFramePr>
            <a:graphicFrameLocks noChangeAspect="1"/>
          </p:cNvGraphicFramePr>
          <p:nvPr>
            <p:extLst/>
          </p:nvPr>
        </p:nvGraphicFramePr>
        <p:xfrm>
          <a:off x="1918643" y="1237422"/>
          <a:ext cx="6432935" cy="713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o" r:id="rId3" imgW="6477000" imgH="7188200" progId="Word.Document.12">
                  <p:link updateAutomatic="1"/>
                </p:oleObj>
              </mc:Choice>
              <mc:Fallback>
                <p:oleObj name="Documento" r:id="rId3" imgW="6477000" imgH="7188200" progId="Word.Document.12">
                  <p:link updateAutomatic="1"/>
                  <p:pic>
                    <p:nvPicPr>
                      <p:cNvPr id="7" name="Oggetto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643" y="1237422"/>
                        <a:ext cx="6432935" cy="713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/>
          <p:cNvSpPr/>
          <p:nvPr/>
        </p:nvSpPr>
        <p:spPr>
          <a:xfrm>
            <a:off x="7852898" y="1491101"/>
            <a:ext cx="27821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more complete list of molecular </a:t>
            </a:r>
          </a:p>
          <a:p>
            <a:r>
              <a:rPr lang="en-GB" dirty="0"/>
              <a:t>interaction databases is </a:t>
            </a:r>
          </a:p>
          <a:p>
            <a:r>
              <a:rPr lang="en-GB" dirty="0"/>
              <a:t>available at: </a:t>
            </a:r>
          </a:p>
          <a:p>
            <a:r>
              <a:rPr lang="en-GB" u="sng" dirty="0">
                <a:hlinkClick r:id="rId5"/>
              </a:rPr>
              <a:t>http://www.pathguide.org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908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0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Sable&amp;Jois</a:t>
            </a:r>
            <a:r>
              <a:rPr lang="en-US" dirty="0"/>
              <a:t>, Molecules, 2015</a:t>
            </a:r>
          </a:p>
        </p:txBody>
      </p:sp>
    </p:spTree>
    <p:extLst>
      <p:ext uri="{BB962C8B-B14F-4D97-AF65-F5344CB8AC3E}">
        <p14:creationId xmlns:p14="http://schemas.microsoft.com/office/powerpoint/2010/main" val="2730148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3">
            <a:extLst>
              <a:ext uri="{FF2B5EF4-FFF2-40B4-BE49-F238E27FC236}">
                <a16:creationId xmlns:a16="http://schemas.microsoft.com/office/drawing/2014/main" id="{38A1A9B7-7E35-0548-B636-4356C0BB5ACA}"/>
              </a:ext>
            </a:extLst>
          </p:cNvPr>
          <p:cNvSpPr/>
          <p:nvPr/>
        </p:nvSpPr>
        <p:spPr>
          <a:xfrm>
            <a:off x="196037" y="3063240"/>
            <a:ext cx="1173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>
                <a:cs typeface="Arial"/>
              </a:rPr>
              <a:t>An international collaboration between a group of major public interaction data providers who have agreed to share </a:t>
            </a:r>
            <a:r>
              <a:rPr lang="en-GB" sz="2400" dirty="0" err="1">
                <a:cs typeface="Arial"/>
              </a:rPr>
              <a:t>curation</a:t>
            </a:r>
            <a:r>
              <a:rPr lang="en-GB" sz="2400" dirty="0">
                <a:cs typeface="Arial"/>
              </a:rPr>
              <a:t> effort</a:t>
            </a:r>
            <a:r>
              <a:rPr lang="en-GB" sz="2400" dirty="0">
                <a:ea typeface="Geneva" charset="0"/>
                <a:cs typeface="Arial"/>
              </a:rPr>
              <a:t> (</a:t>
            </a:r>
            <a:r>
              <a:rPr lang="en-GB" sz="2400" dirty="0">
                <a:ea typeface="Geneva" charset="0"/>
                <a:cs typeface="Arial"/>
                <a:hlinkClick r:id="rId3"/>
              </a:rPr>
              <a:t>www.imexconsortium.org</a:t>
            </a:r>
            <a:r>
              <a:rPr lang="en-GB" sz="2400" dirty="0">
                <a:ea typeface="Geneva" charset="0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GB" sz="2400" dirty="0">
              <a:ea typeface="Geneva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cs typeface="Arial"/>
              </a:rPr>
              <a:t>12 active molecular interaction databases dedicated to producing high quality, annotated data, curated to the same standards and following the same </a:t>
            </a:r>
            <a:r>
              <a:rPr lang="en-GB" sz="2400" dirty="0" err="1">
                <a:cs typeface="Arial"/>
              </a:rPr>
              <a:t>curation</a:t>
            </a:r>
            <a:r>
              <a:rPr lang="en-GB" sz="2400" dirty="0">
                <a:cs typeface="Arial"/>
              </a:rPr>
              <a:t> rules</a:t>
            </a:r>
          </a:p>
          <a:p>
            <a:endParaRPr lang="en-GB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cs typeface="Arial"/>
              </a:rPr>
              <a:t>Data is curated once at a single centre then exchanged between partners</a:t>
            </a:r>
          </a:p>
          <a:p>
            <a:endParaRPr lang="en-GB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cs typeface="Arial"/>
              </a:rPr>
              <a:t>Users need only go to a single site to obtain 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E4419-9ADD-C943-837A-F99B1C1D0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344865"/>
            <a:ext cx="7823200" cy="24384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176105" y="344865"/>
            <a:ext cx="9774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2">
                    <a:lumMod val="50000"/>
                  </a:schemeClr>
                </a:solidFill>
              </a:rPr>
              <a:t>IMEx: </a:t>
            </a:r>
            <a:r>
              <a:rPr lang="it-IT" sz="3200" b="1">
                <a:solidFill>
                  <a:schemeClr val="accent2">
                    <a:lumMod val="50000"/>
                  </a:schemeClr>
                </a:solidFill>
              </a:rPr>
              <a:t>The International Molecular Exchange Consortium</a:t>
            </a:r>
            <a:endParaRPr lang="it-IT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1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4691784" y="361070"/>
            <a:ext cx="1932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2">
                    <a:lumMod val="50000"/>
                  </a:schemeClr>
                </a:solidFill>
              </a:rPr>
              <a:t>IMEx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</a:rPr>
              <a:t> Data</a:t>
            </a:r>
            <a:endParaRPr lang="it-IT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FB56E-0F32-3644-976A-3B584763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5338"/>
            <a:ext cx="12192000" cy="23154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B6C03-2072-9846-B6EE-50700E718620}"/>
              </a:ext>
            </a:extLst>
          </p:cNvPr>
          <p:cNvSpPr/>
          <p:nvPr/>
        </p:nvSpPr>
        <p:spPr>
          <a:xfrm>
            <a:off x="533400" y="1299176"/>
            <a:ext cx="112585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b="0" i="0" u="none" strike="noStrike">
                <a:solidFill>
                  <a:srgbClr val="222222"/>
                </a:solidFill>
                <a:effectLst/>
              </a:rPr>
              <a:t>A non-redundant set of physical molecular interaction data from a broad taxonomic range of organisms.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i="0" u="none" strike="noStrike">
                <a:solidFill>
                  <a:srgbClr val="222222"/>
                </a:solidFill>
                <a:effectLst/>
              </a:rPr>
              <a:t>Expertly curated from direct submissions or peer-reviewed journals to a consistent high standard.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i="0" u="none" strike="noStrike">
                <a:solidFill>
                  <a:srgbClr val="222222"/>
                </a:solidFill>
                <a:effectLst/>
              </a:rPr>
              <a:t>Available in standard formats </a:t>
            </a:r>
            <a:r>
              <a:rPr lang="it-IT" sz="2400" b="0" i="0" u="none" strike="noStrike">
                <a:solidFill>
                  <a:srgbClr val="666666"/>
                </a:solidFill>
                <a:effectLst/>
                <a:hlinkClick r:id="rId4"/>
              </a:rPr>
              <a:t>MITAB</a:t>
            </a:r>
            <a:r>
              <a:rPr lang="it-IT" sz="2400" b="0" i="0" u="none" strike="noStrike">
                <a:solidFill>
                  <a:srgbClr val="222222"/>
                </a:solidFill>
                <a:effectLst/>
              </a:rPr>
              <a:t> or </a:t>
            </a:r>
            <a:r>
              <a:rPr lang="it-IT" sz="2400" b="0" i="0" u="none" strike="noStrike">
                <a:solidFill>
                  <a:srgbClr val="666666"/>
                </a:solidFill>
                <a:effectLst/>
                <a:hlinkClick r:id="rId5"/>
              </a:rPr>
              <a:t>PSI-MI XML 2.5</a:t>
            </a:r>
            <a:r>
              <a:rPr lang="it-IT" sz="2400" b="0" i="0" u="none" strike="noStrike">
                <a:solidFill>
                  <a:srgbClr val="222222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i="0" u="none" strike="noStrike">
                <a:solidFill>
                  <a:srgbClr val="222222"/>
                </a:solidFill>
                <a:effectLst/>
              </a:rPr>
              <a:t>Provided by a network of participating major public domain databases.</a:t>
            </a:r>
          </a:p>
        </p:txBody>
      </p:sp>
    </p:spTree>
    <p:extLst>
      <p:ext uri="{BB962C8B-B14F-4D97-AF65-F5344CB8AC3E}">
        <p14:creationId xmlns:p14="http://schemas.microsoft.com/office/powerpoint/2010/main" val="3203498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4130059" y="118728"/>
            <a:ext cx="35589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8F8B1-C82F-3D49-BEA3-3DC06820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671465"/>
            <a:ext cx="9144000" cy="61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3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565B3-9EFB-CC4F-AE62-064B4993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07" y="262782"/>
            <a:ext cx="105283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B8457-E9E5-334D-ADBD-ECCA3A196EDB}"/>
              </a:ext>
            </a:extLst>
          </p:cNvPr>
          <p:cNvSpPr txBox="1"/>
          <p:nvPr/>
        </p:nvSpPr>
        <p:spPr>
          <a:xfrm>
            <a:off x="350196" y="6206247"/>
            <a:ext cx="363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Figure from Train online @ EMBL-EBI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02E9D-F22C-FA41-9938-BB14F0142226}"/>
              </a:ext>
            </a:extLst>
          </p:cNvPr>
          <p:cNvSpPr txBox="1"/>
          <p:nvPr/>
        </p:nvSpPr>
        <p:spPr>
          <a:xfrm>
            <a:off x="508076" y="5187566"/>
            <a:ext cx="1086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Some molecular interactions and pathways databases organised according to their level of curation</a:t>
            </a:r>
          </a:p>
        </p:txBody>
      </p:sp>
    </p:spTree>
    <p:extLst>
      <p:ext uri="{BB962C8B-B14F-4D97-AF65-F5344CB8AC3E}">
        <p14:creationId xmlns:p14="http://schemas.microsoft.com/office/powerpoint/2010/main" val="188845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B9DF-1D9C-D744-8AD3-6A475FB1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Corbel" panose="020B0503020204020204" pitchFamily="34" charset="0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8A033-5E6B-704D-BE0E-FE7B9740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it-IT" sz="3200">
                <a:effectLst/>
                <a:latin typeface="Corbel" panose="020B0503020204020204" pitchFamily="34" charset="0"/>
              </a:rPr>
              <a:t>List the main experimental methodologies used to generate PPI data</a:t>
            </a:r>
          </a:p>
          <a:p>
            <a:r>
              <a:rPr lang="it-IT" sz="3200">
                <a:latin typeface="Corbel" panose="020B0503020204020204" pitchFamily="34" charset="0"/>
              </a:rPr>
              <a:t>Tell the </a:t>
            </a:r>
            <a:r>
              <a:rPr lang="it-IT" sz="3200">
                <a:effectLst/>
                <a:latin typeface="Corbel" panose="020B0503020204020204" pitchFamily="34" charset="0"/>
              </a:rPr>
              <a:t>limitations that these methodologies have</a:t>
            </a:r>
          </a:p>
          <a:p>
            <a:r>
              <a:rPr lang="it-IT" sz="3200">
                <a:latin typeface="Corbel" panose="020B0503020204020204" pitchFamily="34" charset="0"/>
              </a:rPr>
              <a:t>Explain the concept of interaction data quality and how it is used to «score» interactions for their reliability</a:t>
            </a:r>
          </a:p>
          <a:p>
            <a:r>
              <a:rPr lang="it-IT" sz="3200">
                <a:latin typeface="Corbel" panose="020B0503020204020204" pitchFamily="34" charset="0"/>
              </a:rPr>
              <a:t>Describe the different classes of PPI databases and their features</a:t>
            </a:r>
          </a:p>
          <a:p>
            <a:r>
              <a:rPr lang="it-IT" sz="3200">
                <a:latin typeface="Corbel" panose="020B0503020204020204" pitchFamily="34" charset="0"/>
              </a:rPr>
              <a:t>Make an example for each class of PPI database</a:t>
            </a:r>
          </a:p>
          <a:p>
            <a:r>
              <a:rPr lang="it-IT" sz="3200">
                <a:latin typeface="Corbel" panose="020B0503020204020204" pitchFamily="34" charset="0"/>
              </a:rPr>
              <a:t>Use IntAct and STRING to identify partners of interaction of an input protein</a:t>
            </a:r>
            <a:endParaRPr lang="it-IT" sz="3200">
              <a:effectLst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30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70928" y="2619491"/>
            <a:ext cx="8539996" cy="1152410"/>
          </a:xfrm>
        </p:spPr>
        <p:txBody>
          <a:bodyPr>
            <a:normAutofit/>
          </a:bodyPr>
          <a:lstStyle/>
          <a:p>
            <a:r>
              <a:rPr lang="en-US" dirty="0"/>
              <a:t>PPI (web) resources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028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1524000" y="14892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3866445" y="445896"/>
            <a:ext cx="535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PSICQUIC (PSI Common Query Interface)</a:t>
            </a:r>
          </a:p>
          <a:p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792110" y="4081004"/>
            <a:ext cx="84895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PSICQUIC is an effort from the HUPO Proteomics Standard Initiative (HUPO-PSI) to standardize the access to molecular interaction databases programmatically.</a:t>
            </a:r>
          </a:p>
          <a:p>
            <a:pPr algn="just"/>
            <a:endParaRPr lang="en-US" sz="2000" dirty="0"/>
          </a:p>
          <a:p>
            <a:pPr algn="just"/>
            <a:r>
              <a:rPr lang="it-IT" sz="2000" dirty="0"/>
              <a:t>I</a:t>
            </a:r>
            <a:r>
              <a:rPr lang="en-US" sz="2000" dirty="0"/>
              <a:t>t is available at:</a:t>
            </a:r>
          </a:p>
          <a:p>
            <a:pPr algn="just"/>
            <a:r>
              <a:rPr lang="pl-PL" sz="2000" u="sng" dirty="0">
                <a:hlinkClick r:id="rId4"/>
              </a:rPr>
              <a:t>http://www.ebi.ac.uk/Tools/webservices/psicquic/view/main.xhtml</a:t>
            </a:r>
            <a:endParaRPr lang="it-IT" sz="2000" dirty="0">
              <a:hlinkClick r:id="rId4"/>
            </a:endParaRPr>
          </a:p>
          <a:p>
            <a:pPr algn="just"/>
            <a:r>
              <a:rPr lang="en-US" sz="2000" dirty="0"/>
              <a:t>and users can obtain results both in MITAB 2.5, 2.6 and 2.7 or PSI-XML formats using the MIQL 2.7 query language</a:t>
            </a:r>
          </a:p>
          <a:p>
            <a:pPr algn="just"/>
            <a:endParaRPr lang="it-IT" dirty="0"/>
          </a:p>
        </p:txBody>
      </p:sp>
      <p:pic>
        <p:nvPicPr>
          <p:cNvPr id="4" name="Immagine 3" descr="Schermata 2015-12-12 alle 17.32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8" y="1008888"/>
            <a:ext cx="8184446" cy="3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4092221" y="445896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953735"/>
                </a:solidFill>
              </a:rPr>
              <a:t>MENTHA and VIRUS MENTHA</a:t>
            </a:r>
          </a:p>
        </p:txBody>
      </p:sp>
      <p:pic>
        <p:nvPicPr>
          <p:cNvPr id="2" name="Immagine 1" descr="Schermata 2015-12-09 a 17.3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3055" r="32727" b="22369"/>
          <a:stretch/>
        </p:blipFill>
        <p:spPr>
          <a:xfrm>
            <a:off x="1636889" y="1072446"/>
            <a:ext cx="4035778" cy="228021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5940779" y="3647281"/>
            <a:ext cx="4572000" cy="14773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virus </a:t>
            </a:r>
            <a:r>
              <a:rPr lang="en-US" dirty="0" err="1"/>
              <a:t>mentha</a:t>
            </a:r>
            <a:r>
              <a:rPr lang="en-US" dirty="0"/>
              <a:t> archives evidence about viral protein-protein interactions Viruses </a:t>
            </a:r>
            <a:r>
              <a:rPr lang="en-US" dirty="0" err="1"/>
              <a:t>vs</a:t>
            </a:r>
            <a:r>
              <a:rPr lang="en-US" dirty="0"/>
              <a:t> Hosts and </a:t>
            </a:r>
            <a:r>
              <a:rPr lang="en-US" dirty="0" err="1"/>
              <a:t>viceversa</a:t>
            </a:r>
            <a:r>
              <a:rPr lang="en-US" dirty="0"/>
              <a:t> - evidence collected from different databases that have adhered to the </a:t>
            </a:r>
            <a:r>
              <a:rPr lang="en-US" dirty="0" err="1"/>
              <a:t>IMEx</a:t>
            </a:r>
            <a:r>
              <a:rPr lang="en-US" dirty="0"/>
              <a:t> consortium.</a:t>
            </a:r>
            <a:endParaRPr lang="it-IT" dirty="0"/>
          </a:p>
        </p:txBody>
      </p:sp>
      <p:pic>
        <p:nvPicPr>
          <p:cNvPr id="6" name="Immagine 5" descr="Schermata 2015-12-09 a 17.5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1636889" y="3640667"/>
            <a:ext cx="4035778" cy="257136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935422" y="1098394"/>
            <a:ext cx="4572000" cy="14773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interactome</a:t>
            </a:r>
            <a:r>
              <a:rPr lang="en-US" dirty="0"/>
              <a:t> browser that offers protein-protein physical/enzymatic interaction information integrated from various sources. Its data comes from manually curated protein-protein interaction databases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64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952274" y="181039"/>
            <a:ext cx="4610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25165" y="669606"/>
            <a:ext cx="480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IntAct Home Page (</a:t>
            </a:r>
            <a:r>
              <a:rPr lang="pl-PL" dirty="0"/>
              <a:t>http://</a:t>
            </a:r>
            <a:r>
              <a:rPr lang="pl-PL" dirty="0" err="1"/>
              <a:t>www.ebi.ac.uk</a:t>
            </a:r>
            <a:r>
              <a:rPr lang="pl-PL" dirty="0"/>
              <a:t>/</a:t>
            </a:r>
            <a:r>
              <a:rPr lang="pl-PL" dirty="0" err="1"/>
              <a:t>intact</a:t>
            </a:r>
            <a:r>
              <a:rPr lang="pl-PL" dirty="0"/>
              <a:t>/)</a:t>
            </a:r>
            <a:endParaRPr lang="it-IT" dirty="0"/>
          </a:p>
        </p:txBody>
      </p:sp>
      <p:pic>
        <p:nvPicPr>
          <p:cNvPr id="2" name="Immagine 1" descr="Schermata 2015-12-12 alle 17.52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b="2390"/>
          <a:stretch/>
        </p:blipFill>
        <p:spPr>
          <a:xfrm>
            <a:off x="1648250" y="1248346"/>
            <a:ext cx="8853769" cy="52049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Ovale 8"/>
          <p:cNvSpPr/>
          <p:nvPr/>
        </p:nvSpPr>
        <p:spPr>
          <a:xfrm>
            <a:off x="2294051" y="3231961"/>
            <a:ext cx="802103" cy="27851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2294050" y="3184411"/>
            <a:ext cx="86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Creb1</a:t>
            </a:r>
          </a:p>
        </p:txBody>
      </p:sp>
    </p:spTree>
    <p:extLst>
      <p:ext uri="{BB962C8B-B14F-4D97-AF65-F5344CB8AC3E}">
        <p14:creationId xmlns:p14="http://schemas.microsoft.com/office/powerpoint/2010/main" val="65316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836826-F09C-464D-AC37-3E3DE3A8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" y="0"/>
            <a:ext cx="1200881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E3BA5-5506-E740-8477-52BECCB4704D}"/>
              </a:ext>
            </a:extLst>
          </p:cNvPr>
          <p:cNvSpPr/>
          <p:nvPr/>
        </p:nvSpPr>
        <p:spPr>
          <a:xfrm>
            <a:off x="3714750" y="38100"/>
            <a:ext cx="459105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600"/>
              <a:t>https://string-db.org</a:t>
            </a:r>
          </a:p>
        </p:txBody>
      </p:sp>
    </p:spTree>
    <p:extLst>
      <p:ext uri="{BB962C8B-B14F-4D97-AF65-F5344CB8AC3E}">
        <p14:creationId xmlns:p14="http://schemas.microsoft.com/office/powerpoint/2010/main" val="334264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B301-1212-B741-8B7B-EE9701E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+mn-lt"/>
              </a:rPr>
              <a:t>Our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E17AE-4CCD-504F-B88F-C52848679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Where do molecular interaction data come from?</a:t>
            </a:r>
          </a:p>
          <a:p>
            <a:r>
              <a:rPr lang="it-IT"/>
              <a:t>Methods to detect protein interactions</a:t>
            </a:r>
          </a:p>
          <a:p>
            <a:r>
              <a:rPr lang="it-IT"/>
              <a:t>PPI databases and tools</a:t>
            </a:r>
          </a:p>
          <a:p>
            <a:r>
              <a:rPr lang="it-IT"/>
              <a:t>FAIR data and standards</a:t>
            </a:r>
          </a:p>
          <a:p>
            <a:r>
              <a:rPr lang="it-IT"/>
              <a:t>IntAct</a:t>
            </a:r>
          </a:p>
          <a:p>
            <a:r>
              <a:rPr lang="it-IT"/>
              <a:t>STRING</a:t>
            </a: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72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9B76-27B3-4D4A-A0D2-A39CFCFD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384425"/>
            <a:ext cx="10515600" cy="1325563"/>
          </a:xfrm>
        </p:spPr>
        <p:txBody>
          <a:bodyPr/>
          <a:lstStyle/>
          <a:p>
            <a:r>
              <a:rPr lang="it-IT"/>
              <a:t>Where do molecular interaction data come from?</a:t>
            </a:r>
          </a:p>
        </p:txBody>
      </p:sp>
    </p:spTree>
    <p:extLst>
      <p:ext uri="{BB962C8B-B14F-4D97-AF65-F5344CB8AC3E}">
        <p14:creationId xmlns:p14="http://schemas.microsoft.com/office/powerpoint/2010/main" val="174841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5373-60C5-9E41-B19E-D13E1EE7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Where do molecular interaction data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7393-8CAB-EB41-80DB-CA1DAFC56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/>
              <a:t>Experimental approaches</a:t>
            </a:r>
          </a:p>
          <a:p>
            <a:r>
              <a:rPr lang="it-IT" sz="3200"/>
              <a:t>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40811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860129" y="692706"/>
            <a:ext cx="8762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953735"/>
                </a:solidFill>
              </a:rPr>
              <a:t>Experimental molecular interaction data</a:t>
            </a:r>
            <a:endParaRPr lang="it-IT" sz="40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600366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20A07-1656-9E44-8572-9931528A8A3B}"/>
              </a:ext>
            </a:extLst>
          </p:cNvPr>
          <p:cNvSpPr/>
          <p:nvPr/>
        </p:nvSpPr>
        <p:spPr>
          <a:xfrm>
            <a:off x="788450" y="1779478"/>
            <a:ext cx="10668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0" i="0" u="none" strike="noStrike">
                <a:solidFill>
                  <a:srgbClr val="222222"/>
                </a:solidFill>
                <a:effectLst/>
              </a:rPr>
              <a:t>Molecular interaction data can be generated using many different techniques, all of which have their strengths and weaknesses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>
              <a:solidFill>
                <a:srgbClr val="22222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>
                <a:solidFill>
                  <a:srgbClr val="222222"/>
                </a:solidFill>
              </a:rPr>
              <a:t>A</a:t>
            </a:r>
            <a:r>
              <a:rPr lang="it-IT" sz="3200" b="1" i="0" u="none" strike="noStrike">
                <a:solidFill>
                  <a:srgbClr val="222222"/>
                </a:solidFill>
                <a:effectLst/>
              </a:rPr>
              <a:t>ll molecular interaction data is to some degree artifactual</a:t>
            </a:r>
            <a:endParaRPr lang="it-IT" sz="3200" b="0" i="0" u="none" strike="noStrike">
              <a:solidFill>
                <a:srgbClr val="222222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>
              <a:solidFill>
                <a:srgbClr val="22222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0" i="0" u="none" strike="noStrike">
                <a:solidFill>
                  <a:srgbClr val="222222"/>
                </a:solidFill>
                <a:effectLst/>
              </a:rPr>
              <a:t>No single method can accurately reproduce a true binary interaction observed under physiological conditions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97260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3850" y="861431"/>
            <a:ext cx="114490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cs typeface="Arial"/>
              </a:rPr>
              <a:t>A variety of techniques and methods have been developed to generate PPI data</a:t>
            </a:r>
            <a:r>
              <a:rPr lang="it-IT" sz="3200" dirty="0">
                <a:cs typeface="Arial"/>
              </a:rPr>
              <a:t>. </a:t>
            </a:r>
          </a:p>
          <a:p>
            <a:endParaRPr lang="en-US" sz="3200" b="1" dirty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3200" b="1" dirty="0">
                <a:cs typeface="Arial"/>
              </a:rPr>
              <a:t>High throughput techniques </a:t>
            </a:r>
          </a:p>
          <a:p>
            <a:pPr marL="742950" lvl="1" indent="-285750">
              <a:buFont typeface="Arial"/>
              <a:buChar char="•"/>
            </a:pPr>
            <a:r>
              <a:rPr lang="it-IT" sz="2400"/>
              <a:t>They provide information on several thousand pairwise interactions at a time </a:t>
            </a:r>
          </a:p>
          <a:p>
            <a:pPr marL="742950" lvl="1" indent="-285750">
              <a:buFont typeface="Arial"/>
              <a:buChar char="•"/>
            </a:pPr>
            <a:r>
              <a:rPr lang="it-IT" sz="2400"/>
              <a:t>The increasingly wide availability of high throughput techniques has generated a huge amount of interaction data</a:t>
            </a:r>
          </a:p>
          <a:p>
            <a:pPr marL="742950" lvl="1" indent="-285750">
              <a:buFont typeface="Arial"/>
              <a:buChar char="•"/>
            </a:pPr>
            <a:r>
              <a:rPr lang="it-IT" sz="2400" b="1" dirty="0">
                <a:cs typeface="Arial"/>
              </a:rPr>
              <a:t>Interactome: </a:t>
            </a:r>
            <a:r>
              <a:rPr lang="it-IT" sz="2400"/>
              <a:t>a global 'snapshot' in a cell, an organism or as particular physiological contex</a:t>
            </a:r>
            <a:endParaRPr lang="en-GB" sz="2400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3200" b="1" dirty="0">
                <a:cs typeface="Arial"/>
              </a:rPr>
              <a:t>Low throughput techniques 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 dirty="0">
                <a:cs typeface="Arial"/>
              </a:rPr>
              <a:t>Time consuming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 dirty="0">
                <a:cs typeface="Arial"/>
              </a:rPr>
              <a:t>Provide deeper insight into certain characteristic of an interaction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 dirty="0">
                <a:cs typeface="Arial"/>
              </a:rPr>
              <a:t>Data are more accurate and reliable</a:t>
            </a:r>
          </a:p>
        </p:txBody>
      </p:sp>
      <p:sp>
        <p:nvSpPr>
          <p:cNvPr id="10" name="CasellaDiTesto 5"/>
          <p:cNvSpPr txBox="1"/>
          <p:nvPr/>
        </p:nvSpPr>
        <p:spPr>
          <a:xfrm>
            <a:off x="3234509" y="153545"/>
            <a:ext cx="5993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953735"/>
                </a:solidFill>
              </a:rPr>
              <a:t>Methods to detect PPI data</a:t>
            </a:r>
            <a:endParaRPr lang="it-IT" sz="4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6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544641" y="1001359"/>
            <a:ext cx="114490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cs typeface="Arial"/>
              </a:rPr>
              <a:t>High throughput techniques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Yeast two-hybrid (Y2H)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Affinity purification mass spectrometry (AP-MS)</a:t>
            </a:r>
          </a:p>
          <a:p>
            <a:endParaRPr lang="en-GB" sz="3200" b="1" dirty="0"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cs typeface="Arial"/>
              </a:rPr>
              <a:t>Medium-throughout techniques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Co-</a:t>
            </a:r>
            <a:r>
              <a:rPr lang="en-US" sz="2400" dirty="0" err="1">
                <a:solidFill>
                  <a:srgbClr val="000000"/>
                </a:solidFill>
              </a:rPr>
              <a:t>immunoprecipitation</a:t>
            </a:r>
            <a:r>
              <a:rPr lang="en-US" sz="2400" dirty="0">
                <a:solidFill>
                  <a:srgbClr val="000000"/>
                </a:solidFill>
              </a:rPr>
              <a:t> (co-IP)</a:t>
            </a:r>
          </a:p>
          <a:p>
            <a:pPr lvl="1"/>
            <a:endParaRPr lang="en-GB" sz="3200" b="1" dirty="0"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cs typeface="Arial"/>
              </a:rPr>
              <a:t>Low throughput techniques</a:t>
            </a:r>
            <a:endParaRPr lang="en-GB" sz="3200" dirty="0">
              <a:cs typeface="Aria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/>
              <a:t>Fluorescence Resonance Energy Transfer (FRET) </a:t>
            </a:r>
            <a:endParaRPr lang="en-GB" sz="2400" dirty="0">
              <a:cs typeface="Aria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>
                <a:hlinkClick r:id="rId3"/>
              </a:rPr>
              <a:t>Surface Plasmon Resonanc</a:t>
            </a:r>
            <a:r>
              <a:rPr lang="it-IT" sz="2400"/>
              <a:t> (</a:t>
            </a:r>
            <a:r>
              <a:rPr lang="en-GB" sz="2400" dirty="0">
                <a:cs typeface="Arial"/>
              </a:rPr>
              <a:t>SPR)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>
                <a:hlinkClick r:id="rId4"/>
              </a:rPr>
              <a:t>Isothermal titration calorimetry</a:t>
            </a:r>
            <a:r>
              <a:rPr lang="it-IT" sz="2400"/>
              <a:t> (</a:t>
            </a:r>
            <a:r>
              <a:rPr lang="en-GB" sz="2400" dirty="0">
                <a:cs typeface="Arial"/>
              </a:rPr>
              <a:t>ITC)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>
                <a:cs typeface="Arial"/>
              </a:rPr>
              <a:t>NMR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>
                <a:cs typeface="Arial"/>
              </a:rPr>
              <a:t>X-ray crystallography</a:t>
            </a:r>
          </a:p>
        </p:txBody>
      </p:sp>
      <p:sp>
        <p:nvSpPr>
          <p:cNvPr id="10" name="CasellaDiTesto 5"/>
          <p:cNvSpPr txBox="1"/>
          <p:nvPr/>
        </p:nvSpPr>
        <p:spPr>
          <a:xfrm>
            <a:off x="3234509" y="153545"/>
            <a:ext cx="5993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953735"/>
                </a:solidFill>
              </a:rPr>
              <a:t>Methods to detect PPI data</a:t>
            </a:r>
            <a:endParaRPr lang="it-IT" sz="4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78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1493</Words>
  <Application>Microsoft Macintosh PowerPoint</Application>
  <PresentationFormat>Widescreen</PresentationFormat>
  <Paragraphs>202</Paragraphs>
  <Slides>34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Corbel</vt:lpstr>
      <vt:lpstr>Geneva</vt:lpstr>
      <vt:lpstr>Office Theme</vt:lpstr>
      <vt:lpstr>file:///localhost/Users/luanalicata/Desktop/Documento1!OLE_LINK1</vt:lpstr>
      <vt:lpstr>Protein-protein interaction data and databases</vt:lpstr>
      <vt:lpstr>Useful materials</vt:lpstr>
      <vt:lpstr>Learning outcomes</vt:lpstr>
      <vt:lpstr>Our plan</vt:lpstr>
      <vt:lpstr>Where do molecular interaction data come from?</vt:lpstr>
      <vt:lpstr>Where do molecular interaction data come from?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PPI databases</vt:lpstr>
      <vt:lpstr>PowerPoint Presentation</vt:lpstr>
      <vt:lpstr>PowerPoint Presentation</vt:lpstr>
      <vt:lpstr>FAIR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PPI (web) 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Protein-protein Interactions</dc:title>
  <dc:creator>allegra.via@gmail.com</dc:creator>
  <cp:lastModifiedBy>allegra.via@gmail.com</cp:lastModifiedBy>
  <cp:revision>44</cp:revision>
  <dcterms:created xsi:type="dcterms:W3CDTF">2019-04-30T10:06:10Z</dcterms:created>
  <dcterms:modified xsi:type="dcterms:W3CDTF">2020-03-18T12:10:23Z</dcterms:modified>
</cp:coreProperties>
</file>